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8" r:id="rId4"/>
    <p:sldId id="296" r:id="rId5"/>
    <p:sldId id="259" r:id="rId6"/>
    <p:sldId id="273" r:id="rId7"/>
    <p:sldId id="272" r:id="rId8"/>
    <p:sldId id="274" r:id="rId9"/>
    <p:sldId id="275" r:id="rId10"/>
    <p:sldId id="276" r:id="rId11"/>
    <p:sldId id="277" r:id="rId12"/>
    <p:sldId id="269" r:id="rId13"/>
    <p:sldId id="278" r:id="rId14"/>
    <p:sldId id="261" r:id="rId15"/>
    <p:sldId id="281" r:id="rId16"/>
    <p:sldId id="280" r:id="rId17"/>
    <p:sldId id="284" r:id="rId18"/>
    <p:sldId id="282" r:id="rId19"/>
    <p:sldId id="283" r:id="rId20"/>
    <p:sldId id="288" r:id="rId21"/>
    <p:sldId id="290" r:id="rId22"/>
    <p:sldId id="291" r:id="rId23"/>
    <p:sldId id="289" r:id="rId24"/>
    <p:sldId id="287" r:id="rId25"/>
    <p:sldId id="262" r:id="rId26"/>
    <p:sldId id="279" r:id="rId27"/>
    <p:sldId id="292" r:id="rId28"/>
    <p:sldId id="294" r:id="rId29"/>
    <p:sldId id="295" r:id="rId30"/>
    <p:sldId id="264" r:id="rId31"/>
    <p:sldId id="285" r:id="rId32"/>
    <p:sldId id="265" r:id="rId33"/>
    <p:sldId id="267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ira Code" panose="020B0809050000020004" pitchFamily="49" charset="0"/>
      <p:regular r:id="rId40"/>
      <p:bold r:id="rId41"/>
    </p:embeddedFont>
    <p:embeddedFont>
      <p:font typeface="Open Sa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AF69-50C7-4F25-BE80-500380BE9CB6}" type="datetimeFigureOut">
              <a:rPr lang="en-BE" smtClean="0"/>
              <a:t>27/07/2023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4DA6-36F6-4D3C-BD37-DC3C514994F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189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Man-</a:t>
            </a:r>
            <a:r>
              <a:rPr lang="fr-BE" b="1" dirty="0" err="1"/>
              <a:t>Month</a:t>
            </a:r>
            <a:r>
              <a:rPr lang="fr-BE" dirty="0"/>
              <a:t>: A </a:t>
            </a:r>
            <a:r>
              <a:rPr lang="fr-BE" dirty="0" err="1"/>
              <a:t>hypothetical</a:t>
            </a:r>
            <a:r>
              <a:rPr lang="fr-BE" dirty="0"/>
              <a:t> unit of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representing</a:t>
            </a:r>
            <a:r>
              <a:rPr lang="fr-BE" dirty="0"/>
              <a:t> the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done</a:t>
            </a:r>
            <a:r>
              <a:rPr lang="fr-BE" dirty="0"/>
              <a:t> by one </a:t>
            </a:r>
            <a:r>
              <a:rPr lang="fr-BE" dirty="0" err="1"/>
              <a:t>person</a:t>
            </a:r>
            <a:r>
              <a:rPr lang="fr-BE" dirty="0"/>
              <a:t> in one </a:t>
            </a:r>
            <a:r>
              <a:rPr lang="fr-BE" dirty="0" err="1"/>
              <a:t>month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2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Spare</a:t>
            </a:r>
            <a:r>
              <a:rPr lang="fr-BE" b="1" dirty="0"/>
              <a:t> &amp; clean</a:t>
            </a:r>
            <a:r>
              <a:rPr lang="fr-BE" dirty="0"/>
              <a:t>:</a:t>
            </a:r>
          </a:p>
          <a:p>
            <a:r>
              <a:rPr lang="fr-BE" dirty="0"/>
              <a:t>First system: the </a:t>
            </a:r>
            <a:r>
              <a:rPr lang="fr-BE" dirty="0" err="1"/>
              <a:t>architect</a:t>
            </a:r>
            <a:r>
              <a:rPr lang="fr-BE" dirty="0"/>
              <a:t> </a:t>
            </a:r>
            <a:r>
              <a:rPr lang="fr-BE" dirty="0" err="1"/>
              <a:t>doesn’t</a:t>
            </a:r>
            <a:r>
              <a:rPr lang="fr-BE" dirty="0"/>
              <a:t> </a:t>
            </a:r>
            <a:r>
              <a:rPr lang="fr-BE" dirty="0" err="1"/>
              <a:t>really</a:t>
            </a:r>
            <a:r>
              <a:rPr lang="fr-BE" dirty="0"/>
              <a:t> know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he’s</a:t>
            </a:r>
            <a:r>
              <a:rPr lang="fr-BE" dirty="0"/>
              <a:t> </a:t>
            </a:r>
            <a:r>
              <a:rPr lang="fr-BE" dirty="0" err="1"/>
              <a:t>doing</a:t>
            </a:r>
            <a:r>
              <a:rPr lang="fr-BE" dirty="0"/>
              <a:t> and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carefully</a:t>
            </a:r>
            <a:r>
              <a:rPr lang="fr-BE" dirty="0"/>
              <a:t> and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great</a:t>
            </a:r>
            <a:r>
              <a:rPr lang="fr-BE" dirty="0"/>
              <a:t> </a:t>
            </a:r>
            <a:r>
              <a:rPr lang="fr-BE" dirty="0" err="1"/>
              <a:t>constraint</a:t>
            </a:r>
            <a:endParaRPr lang="fr-BE" dirty="0"/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412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The user set</a:t>
            </a:r>
            <a:r>
              <a:rPr lang="fr-BE" dirty="0"/>
              <a:t>:</a:t>
            </a:r>
          </a:p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far </a:t>
            </a:r>
            <a:r>
              <a:rPr lang="fr-BE" dirty="0" err="1"/>
              <a:t>better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explicit and </a:t>
            </a:r>
            <a:r>
              <a:rPr lang="fr-BE" dirty="0" err="1"/>
              <a:t>wrong</a:t>
            </a:r>
            <a:r>
              <a:rPr lang="fr-BE" dirty="0"/>
              <a:t> </a:t>
            </a:r>
            <a:r>
              <a:rPr lang="fr-BE" dirty="0" err="1"/>
              <a:t>than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vague.</a:t>
            </a:r>
          </a:p>
          <a:p>
            <a:endParaRPr lang="fr-BE" dirty="0"/>
          </a:p>
          <a:p>
            <a:r>
              <a:rPr lang="fr-BE" dirty="0"/>
              <a:t>UI/UX: </a:t>
            </a:r>
            <a:r>
              <a:rPr lang="fr-BE" dirty="0" err="1"/>
              <a:t>Persona’s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3249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Also</a:t>
            </a:r>
            <a:r>
              <a:rPr lang="fr-BE" dirty="0"/>
              <a:t>:</a:t>
            </a:r>
          </a:p>
          <a:p>
            <a:r>
              <a:rPr lang="fr-BE" dirty="0" err="1"/>
              <a:t>Remember</a:t>
            </a:r>
            <a:r>
              <a:rPr lang="fr-BE" dirty="0"/>
              <a:t> the </a:t>
            </a:r>
            <a:r>
              <a:rPr lang="fr-BE" dirty="0" err="1"/>
              <a:t>builder</a:t>
            </a:r>
            <a:r>
              <a:rPr lang="fr-BE" dirty="0"/>
              <a:t> has the </a:t>
            </a:r>
            <a:r>
              <a:rPr lang="fr-BE" dirty="0" err="1"/>
              <a:t>creative</a:t>
            </a:r>
            <a:r>
              <a:rPr lang="fr-BE" dirty="0"/>
              <a:t> </a:t>
            </a:r>
            <a:r>
              <a:rPr lang="fr-BE" dirty="0" err="1"/>
              <a:t>responsibility</a:t>
            </a:r>
            <a:r>
              <a:rPr lang="fr-BE" dirty="0"/>
              <a:t> for </a:t>
            </a:r>
            <a:r>
              <a:rPr lang="fr-BE" dirty="0" err="1"/>
              <a:t>implementation</a:t>
            </a:r>
            <a:r>
              <a:rPr lang="fr-BE" dirty="0"/>
              <a:t>. The </a:t>
            </a:r>
            <a:r>
              <a:rPr lang="fr-BE" dirty="0" err="1"/>
              <a:t>architect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suggests</a:t>
            </a:r>
            <a:r>
              <a:rPr lang="fr-BE" dirty="0"/>
              <a:t>.</a:t>
            </a:r>
          </a:p>
          <a:p>
            <a:r>
              <a:rPr lang="fr-BE" dirty="0" err="1"/>
              <a:t>Listen</a:t>
            </a:r>
            <a:r>
              <a:rPr lang="fr-BE" dirty="0"/>
              <a:t> to </a:t>
            </a:r>
            <a:r>
              <a:rPr lang="fr-BE" dirty="0" err="1"/>
              <a:t>builder’s</a:t>
            </a:r>
            <a:r>
              <a:rPr lang="fr-BE" dirty="0"/>
              <a:t> suggestions for architectural </a:t>
            </a:r>
            <a:r>
              <a:rPr lang="fr-BE" dirty="0" err="1"/>
              <a:t>improvements</a:t>
            </a:r>
            <a:endParaRPr lang="fr-BE" dirty="0"/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53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186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So </a:t>
            </a:r>
            <a:r>
              <a:rPr lang="fr-BE" dirty="0" err="1"/>
              <a:t>we</a:t>
            </a:r>
            <a:r>
              <a:rPr lang="fr-BE" dirty="0"/>
              <a:t> look for a silver </a:t>
            </a:r>
            <a:r>
              <a:rPr lang="fr-BE" dirty="0" err="1"/>
              <a:t>bullet</a:t>
            </a:r>
            <a:r>
              <a:rPr lang="fr-BE" dirty="0"/>
              <a:t>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632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Essential</a:t>
            </a:r>
            <a:r>
              <a:rPr lang="fr-BE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domain</a:t>
            </a:r>
            <a:r>
              <a:rPr lang="fr-BE" dirty="0"/>
              <a:t>. WHAT are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supposed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building. The hard part </a:t>
            </a:r>
            <a:r>
              <a:rPr lang="fr-BE" dirty="0" err="1"/>
              <a:t>is</a:t>
            </a:r>
            <a:r>
              <a:rPr lang="fr-BE" dirty="0"/>
              <a:t> the </a:t>
            </a:r>
            <a:r>
              <a:rPr lang="fr-BE" b="1" dirty="0" err="1"/>
              <a:t>specification</a:t>
            </a:r>
            <a:r>
              <a:rPr lang="fr-BE" dirty="0"/>
              <a:t>. And design, </a:t>
            </a:r>
            <a:r>
              <a:rPr lang="fr-BE" dirty="0" err="1"/>
              <a:t>testing</a:t>
            </a:r>
            <a:r>
              <a:rPr lang="fr-BE" dirty="0"/>
              <a:t> and </a:t>
            </a:r>
            <a:r>
              <a:rPr lang="fr-BE" dirty="0" err="1"/>
              <a:t>integration</a:t>
            </a:r>
            <a:r>
              <a:rPr lang="fr-BE" dirty="0"/>
              <a:t>.</a:t>
            </a:r>
          </a:p>
          <a:p>
            <a:r>
              <a:rPr lang="fr-BE" dirty="0"/>
              <a:t>The </a:t>
            </a:r>
            <a:r>
              <a:rPr lang="fr-BE" b="1" dirty="0" err="1"/>
              <a:t>complexity</a:t>
            </a:r>
            <a:r>
              <a:rPr lang="fr-BE" b="1" dirty="0"/>
              <a:t> of software </a:t>
            </a:r>
            <a:r>
              <a:rPr lang="fr-BE" b="1" dirty="0" err="1"/>
              <a:t>is</a:t>
            </a:r>
            <a:r>
              <a:rPr lang="fr-BE" b="1" dirty="0"/>
              <a:t> an essential part</a:t>
            </a:r>
            <a:r>
              <a:rPr lang="fr-BE" dirty="0"/>
              <a:t>. There </a:t>
            </a:r>
            <a:r>
              <a:rPr lang="fr-BE" dirty="0" err="1"/>
              <a:t>inherently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silver </a:t>
            </a:r>
            <a:r>
              <a:rPr lang="fr-BE" dirty="0" err="1"/>
              <a:t>bullet</a:t>
            </a:r>
            <a:r>
              <a:rPr lang="fr-BE" dirty="0"/>
              <a:t>.</a:t>
            </a:r>
          </a:p>
          <a:p>
            <a:r>
              <a:rPr lang="fr-BE" dirty="0"/>
              <a:t>Software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constantly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pressure for change.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8987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Automatic</a:t>
            </a:r>
            <a:r>
              <a:rPr lang="fr-BE" b="1" dirty="0"/>
              <a:t> </a:t>
            </a:r>
            <a:r>
              <a:rPr lang="fr-BE" b="1" dirty="0" err="1"/>
              <a:t>programming</a:t>
            </a:r>
            <a:r>
              <a:rPr lang="fr-BE" dirty="0"/>
              <a:t>: an </a:t>
            </a:r>
            <a:r>
              <a:rPr lang="fr-BE" dirty="0" err="1"/>
              <a:t>euphemism</a:t>
            </a:r>
            <a:r>
              <a:rPr lang="fr-BE" dirty="0"/>
              <a:t> for a </a:t>
            </a:r>
            <a:r>
              <a:rPr lang="fr-BE" dirty="0" err="1"/>
              <a:t>higher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</a:t>
            </a:r>
            <a:r>
              <a:rPr lang="fr-BE" dirty="0" err="1"/>
              <a:t>language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834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9715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734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Small team</a:t>
            </a:r>
            <a:r>
              <a:rPr lang="fr-BE" dirty="0"/>
              <a:t>: as few </a:t>
            </a:r>
            <a:r>
              <a:rPr lang="fr-BE" dirty="0" err="1"/>
              <a:t>minds</a:t>
            </a:r>
            <a:r>
              <a:rPr lang="fr-BE" dirty="0"/>
              <a:t> as possible</a:t>
            </a:r>
          </a:p>
          <a:p>
            <a:endParaRPr lang="fr-BE" dirty="0"/>
          </a:p>
          <a:p>
            <a:endParaRPr lang="fr-BE" dirty="0"/>
          </a:p>
          <a:p>
            <a:r>
              <a:rPr lang="fr-BE" b="1" dirty="0"/>
              <a:t>How to</a:t>
            </a:r>
            <a:r>
              <a:rPr lang="fr-BE" dirty="0"/>
              <a:t>?</a:t>
            </a:r>
          </a:p>
          <a:p>
            <a:r>
              <a:rPr lang="fr-BE" dirty="0"/>
              <a:t>Split in </a:t>
            </a:r>
            <a:r>
              <a:rPr lang="fr-BE" dirty="0" err="1"/>
              <a:t>different</a:t>
            </a:r>
            <a:r>
              <a:rPr lang="fr-BE" dirty="0"/>
              <a:t> teams of 10 people</a:t>
            </a:r>
          </a:p>
          <a:p>
            <a:r>
              <a:rPr lang="fr-BE" dirty="0"/>
              <a:t>A </a:t>
            </a:r>
            <a:r>
              <a:rPr lang="fr-BE" b="1" dirty="0" err="1"/>
              <a:t>chief</a:t>
            </a:r>
            <a:r>
              <a:rPr lang="fr-BE" b="1" dirty="0"/>
              <a:t>-programmer</a:t>
            </a:r>
            <a:r>
              <a:rPr lang="fr-BE" dirty="0"/>
              <a:t>, </a:t>
            </a:r>
            <a:r>
              <a:rPr lang="fr-BE" dirty="0" err="1"/>
              <a:t>surgical</a:t>
            </a:r>
            <a:r>
              <a:rPr lang="fr-BE" dirty="0"/>
              <a:t> team organisation</a:t>
            </a:r>
          </a:p>
          <a:p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product</a:t>
            </a:r>
            <a:r>
              <a:rPr lang="fr-BE" dirty="0"/>
              <a:t> </a:t>
            </a:r>
            <a:r>
              <a:rPr lang="fr-BE" dirty="0" err="1"/>
              <a:t>integrity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as few </a:t>
            </a:r>
            <a:r>
              <a:rPr lang="fr-BE" dirty="0" err="1"/>
              <a:t>minds</a:t>
            </a:r>
            <a:r>
              <a:rPr lang="fr-BE" dirty="0"/>
              <a:t> as possible and </a:t>
            </a:r>
            <a:r>
              <a:rPr lang="fr-BE" b="1" dirty="0" err="1"/>
              <a:t>many</a:t>
            </a:r>
            <a:r>
              <a:rPr lang="fr-BE" b="1" dirty="0"/>
              <a:t> helpers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b="1" dirty="0" err="1"/>
              <a:t>radically</a:t>
            </a:r>
            <a:r>
              <a:rPr lang="fr-BE" b="1" dirty="0"/>
              <a:t> </a:t>
            </a:r>
            <a:r>
              <a:rPr lang="fr-BE" b="1" dirty="0" err="1"/>
              <a:t>reducd</a:t>
            </a:r>
            <a:r>
              <a:rPr lang="fr-BE" b="1" dirty="0"/>
              <a:t> communication</a:t>
            </a:r>
          </a:p>
          <a:p>
            <a:endParaRPr lang="fr-BE" b="1" dirty="0"/>
          </a:p>
          <a:p>
            <a:endParaRPr lang="fr-BE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Surgeon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chief programmer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Co-pilot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able to do what surgeon does but is less experienced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Administrator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handles money, people, space, machines, etc...)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Editor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surgeon must do doc, but editor must clean it 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Two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secretaris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Program clerk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maintaining technical records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Toolsmith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serves surgeon's need for tools, utilities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Tester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Devise system component tests, does debugging</a:t>
            </a:r>
          </a:p>
          <a:p>
            <a:endParaRPr lang="en-B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481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292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0" dirty="0"/>
              <a:t>The </a:t>
            </a:r>
            <a:r>
              <a:rPr lang="fr-BE" b="0" dirty="0" err="1"/>
              <a:t>only</a:t>
            </a:r>
            <a:r>
              <a:rPr lang="fr-BE" b="0" dirty="0"/>
              <a:t> </a:t>
            </a:r>
            <a:r>
              <a:rPr lang="fr-BE" b="0" dirty="0" err="1"/>
              <a:t>constancy</a:t>
            </a:r>
            <a:r>
              <a:rPr lang="fr-BE" b="0" dirty="0"/>
              <a:t> </a:t>
            </a:r>
            <a:r>
              <a:rPr lang="fr-BE" b="0" dirty="0" err="1"/>
              <a:t>is</a:t>
            </a:r>
            <a:r>
              <a:rPr lang="fr-BE" b="0" dirty="0"/>
              <a:t> change </a:t>
            </a:r>
            <a:r>
              <a:rPr lang="fr-BE" b="0" dirty="0" err="1"/>
              <a:t>itself</a:t>
            </a:r>
            <a:endParaRPr lang="fr-BE" b="0" dirty="0"/>
          </a:p>
          <a:p>
            <a:endParaRPr lang="fr-BE" b="0" dirty="0"/>
          </a:p>
          <a:p>
            <a:r>
              <a:rPr lang="fr-BE" b="0" dirty="0" err="1"/>
              <a:t>Here</a:t>
            </a:r>
            <a:r>
              <a:rPr lang="fr-BE" b="0" dirty="0"/>
              <a:t> the </a:t>
            </a:r>
            <a:r>
              <a:rPr lang="fr-BE" b="0" dirty="0" err="1"/>
              <a:t>age</a:t>
            </a:r>
            <a:r>
              <a:rPr lang="fr-BE" b="0" dirty="0"/>
              <a:t> of the books </a:t>
            </a:r>
            <a:r>
              <a:rPr lang="fr-BE" b="0" dirty="0" err="1"/>
              <a:t>showed</a:t>
            </a:r>
            <a:r>
              <a:rPr lang="fr-BE" b="0" dirty="0"/>
              <a:t> by </a:t>
            </a:r>
            <a:r>
              <a:rPr lang="fr-BE" b="0" dirty="0" err="1"/>
              <a:t>advocating</a:t>
            </a:r>
            <a:r>
              <a:rPr lang="fr-BE" b="0" dirty="0"/>
              <a:t> the use of top file headers to </a:t>
            </a:r>
            <a:r>
              <a:rPr lang="fr-BE" b="0" dirty="0" err="1"/>
              <a:t>describe</a:t>
            </a:r>
            <a:r>
              <a:rPr lang="fr-BE" b="0" dirty="0"/>
              <a:t> changes and versions. (git </a:t>
            </a:r>
            <a:r>
              <a:rPr lang="fr-BE" b="0" dirty="0" err="1"/>
              <a:t>anyone</a:t>
            </a:r>
            <a:r>
              <a:rPr lang="fr-BE" b="0" dirty="0"/>
              <a:t>)</a:t>
            </a:r>
          </a:p>
          <a:p>
            <a:endParaRPr lang="fr-BE" b="0" dirty="0"/>
          </a:p>
          <a:p>
            <a:r>
              <a:rPr lang="fr-BE" b="0" dirty="0" err="1"/>
              <a:t>Beta’s</a:t>
            </a:r>
            <a:r>
              <a:rPr lang="fr-BE" b="0" dirty="0"/>
              <a:t>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1281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0" dirty="0" err="1"/>
              <a:t>Typically</a:t>
            </a:r>
            <a:r>
              <a:rPr lang="fr-BE" b="0" dirty="0"/>
              <a:t> </a:t>
            </a:r>
            <a:r>
              <a:rPr lang="fr-BE" b="0" dirty="0" err="1"/>
              <a:t>done</a:t>
            </a:r>
            <a:r>
              <a:rPr lang="fr-BE" b="0" dirty="0"/>
              <a:t> by a </a:t>
            </a:r>
            <a:r>
              <a:rPr lang="fr-BE" b="0" dirty="0" err="1"/>
              <a:t>different</a:t>
            </a:r>
            <a:r>
              <a:rPr lang="fr-BE" b="0" dirty="0"/>
              <a:t> team.</a:t>
            </a:r>
          </a:p>
          <a:p>
            <a:r>
              <a:rPr lang="fr-BE" b="0" dirty="0"/>
              <a:t>The </a:t>
            </a:r>
            <a:r>
              <a:rPr lang="fr-BE" b="0" dirty="0" err="1"/>
              <a:t>architect</a:t>
            </a:r>
            <a:r>
              <a:rPr lang="fr-BE" b="0" dirty="0"/>
              <a:t> has more </a:t>
            </a:r>
            <a:r>
              <a:rPr lang="fr-BE" b="0" dirty="0" err="1"/>
              <a:t>than</a:t>
            </a:r>
            <a:r>
              <a:rPr lang="fr-BE" b="0" dirty="0"/>
              <a:t> </a:t>
            </a:r>
            <a:r>
              <a:rPr lang="fr-BE" b="0" dirty="0" err="1"/>
              <a:t>likely</a:t>
            </a:r>
            <a:r>
              <a:rPr lang="fr-BE" b="0" dirty="0"/>
              <a:t> </a:t>
            </a:r>
            <a:r>
              <a:rPr lang="fr-BE" b="0" dirty="0" err="1"/>
              <a:t>moved</a:t>
            </a:r>
            <a:r>
              <a:rPr lang="fr-BE" b="0" dirty="0"/>
              <a:t> on</a:t>
            </a: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5801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4767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1912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0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struggles</a:t>
            </a:r>
            <a:r>
              <a:rPr lang="fr-BE" dirty="0"/>
              <a:t> of </a:t>
            </a:r>
            <a:r>
              <a:rPr lang="fr-BE" dirty="0" err="1"/>
              <a:t>great</a:t>
            </a:r>
            <a:r>
              <a:rPr lang="fr-BE" dirty="0"/>
              <a:t> </a:t>
            </a:r>
            <a:r>
              <a:rPr lang="fr-BE" dirty="0" err="1"/>
              <a:t>beasts</a:t>
            </a:r>
            <a:r>
              <a:rPr lang="fr-BE" dirty="0"/>
              <a:t> in the tar </a:t>
            </a:r>
            <a:r>
              <a:rPr lang="fr-BE" dirty="0" err="1"/>
              <a:t>pits</a:t>
            </a:r>
            <a:r>
              <a:rPr lang="fr-BE" dirty="0"/>
              <a:t> in </a:t>
            </a:r>
            <a:r>
              <a:rPr lang="fr-BE" dirty="0" err="1"/>
              <a:t>prehistory</a:t>
            </a:r>
            <a:r>
              <a:rPr lang="fr-BE" dirty="0"/>
              <a:t>.</a:t>
            </a:r>
          </a:p>
          <a:p>
            <a:r>
              <a:rPr lang="fr-BE" dirty="0"/>
              <a:t>The </a:t>
            </a:r>
            <a:r>
              <a:rPr lang="fr-BE" dirty="0" err="1"/>
              <a:t>fiercer</a:t>
            </a:r>
            <a:r>
              <a:rPr lang="fr-BE" dirty="0"/>
              <a:t> the struggle, the more </a:t>
            </a:r>
            <a:r>
              <a:rPr lang="fr-BE" dirty="0" err="1"/>
              <a:t>entangling</a:t>
            </a:r>
            <a:r>
              <a:rPr lang="fr-BE" dirty="0"/>
              <a:t> the tar, and no </a:t>
            </a:r>
            <a:r>
              <a:rPr lang="fr-BE" dirty="0" err="1"/>
              <a:t>beast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strong</a:t>
            </a:r>
            <a:r>
              <a:rPr lang="fr-BE" dirty="0"/>
              <a:t> or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skillful</a:t>
            </a:r>
            <a:r>
              <a:rPr lang="fr-BE" dirty="0"/>
              <a:t> but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he</a:t>
            </a:r>
            <a:r>
              <a:rPr lang="fr-BE" dirty="0"/>
              <a:t> </a:t>
            </a:r>
            <a:r>
              <a:rPr lang="fr-BE" dirty="0" err="1"/>
              <a:t>ultimately</a:t>
            </a:r>
            <a:r>
              <a:rPr lang="fr-BE" dirty="0"/>
              <a:t> </a:t>
            </a:r>
            <a:r>
              <a:rPr lang="fr-BE" dirty="0" err="1"/>
              <a:t>sinks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dirty="0"/>
              <a:t>Large-system </a:t>
            </a:r>
            <a:r>
              <a:rPr lang="fr-BE" dirty="0" err="1"/>
              <a:t>programming</a:t>
            </a:r>
            <a:r>
              <a:rPr lang="fr-BE" dirty="0"/>
              <a:t> (like OS/360) has been </a:t>
            </a:r>
            <a:r>
              <a:rPr lang="fr-BE" dirty="0" err="1"/>
              <a:t>such</a:t>
            </a:r>
            <a:r>
              <a:rPr lang="fr-BE" dirty="0"/>
              <a:t> a tar pit.</a:t>
            </a:r>
          </a:p>
          <a:p>
            <a:r>
              <a:rPr lang="fr-BE" dirty="0"/>
              <a:t>Most have </a:t>
            </a:r>
            <a:r>
              <a:rPr lang="fr-BE" dirty="0" err="1"/>
              <a:t>emerged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running </a:t>
            </a:r>
            <a:r>
              <a:rPr lang="fr-BE" dirty="0" err="1"/>
              <a:t>systems</a:t>
            </a:r>
            <a:r>
              <a:rPr lang="fr-BE" dirty="0"/>
              <a:t> – few have met goals, </a:t>
            </a:r>
            <a:r>
              <a:rPr lang="fr-BE" dirty="0" err="1"/>
              <a:t>schedules</a:t>
            </a:r>
            <a:r>
              <a:rPr lang="fr-BE" dirty="0"/>
              <a:t>, and budgets.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18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A program</a:t>
            </a:r>
            <a:r>
              <a:rPr lang="fr-BE" dirty="0"/>
              <a:t>:</a:t>
            </a:r>
          </a:p>
          <a:p>
            <a:r>
              <a:rPr lang="fr-BE" dirty="0"/>
              <a:t>A few </a:t>
            </a:r>
            <a:r>
              <a:rPr lang="fr-BE" dirty="0" err="1"/>
              <a:t>developers</a:t>
            </a:r>
            <a:r>
              <a:rPr lang="fr-BE" dirty="0"/>
              <a:t>, in a garage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something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surpasses the best efforts of large teams.</a:t>
            </a:r>
          </a:p>
          <a:p>
            <a:endParaRPr lang="fr-BE" dirty="0"/>
          </a:p>
          <a:p>
            <a:r>
              <a:rPr lang="fr-BE" dirty="0" err="1"/>
              <a:t>Needs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converted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a more </a:t>
            </a:r>
            <a:r>
              <a:rPr lang="fr-BE" dirty="0" err="1"/>
              <a:t>useful</a:t>
            </a:r>
            <a:r>
              <a:rPr lang="fr-BE" dirty="0"/>
              <a:t>, but more </a:t>
            </a:r>
            <a:r>
              <a:rPr lang="fr-BE" dirty="0" err="1"/>
              <a:t>costly</a:t>
            </a:r>
            <a:r>
              <a:rPr lang="fr-BE" dirty="0"/>
              <a:t>, </a:t>
            </a:r>
            <a:r>
              <a:rPr lang="fr-BE" dirty="0" err="1"/>
              <a:t>object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b="1" dirty="0"/>
              <a:t>A </a:t>
            </a:r>
            <a:r>
              <a:rPr lang="fr-BE" b="1" dirty="0" err="1"/>
              <a:t>programming</a:t>
            </a:r>
            <a:r>
              <a:rPr lang="fr-BE" b="1" dirty="0"/>
              <a:t> </a:t>
            </a:r>
            <a:r>
              <a:rPr lang="fr-BE" b="1" dirty="0" err="1"/>
              <a:t>product</a:t>
            </a:r>
            <a:r>
              <a:rPr lang="fr-BE" b="1" dirty="0"/>
              <a:t> (down)</a:t>
            </a:r>
            <a:r>
              <a:rPr lang="fr-BE" dirty="0"/>
              <a:t>:</a:t>
            </a:r>
          </a:p>
          <a:p>
            <a:r>
              <a:rPr lang="fr-BE" dirty="0"/>
              <a:t>It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tested</a:t>
            </a:r>
            <a:r>
              <a:rPr lang="fr-BE" dirty="0"/>
              <a:t> (all possible </a:t>
            </a:r>
            <a:r>
              <a:rPr lang="fr-BE" dirty="0" err="1"/>
              <a:t>boundaries</a:t>
            </a:r>
            <a:r>
              <a:rPr lang="fr-BE" dirty="0"/>
              <a:t>, tests are </a:t>
            </a:r>
            <a:r>
              <a:rPr lang="fr-BE" dirty="0" err="1"/>
              <a:t>documented</a:t>
            </a:r>
            <a:r>
              <a:rPr lang="fr-BE" dirty="0"/>
              <a:t>, </a:t>
            </a:r>
            <a:r>
              <a:rPr lang="fr-BE" dirty="0" err="1"/>
              <a:t>recorded</a:t>
            </a:r>
            <a:r>
              <a:rPr lang="fr-BE" dirty="0"/>
              <a:t>), </a:t>
            </a:r>
            <a:r>
              <a:rPr lang="fr-BE" dirty="0" err="1"/>
              <a:t>repaired</a:t>
            </a:r>
            <a:r>
              <a:rPr lang="fr-BE" dirty="0"/>
              <a:t>, and </a:t>
            </a:r>
            <a:r>
              <a:rPr lang="fr-BE" dirty="0" err="1"/>
              <a:t>extended</a:t>
            </a:r>
            <a:r>
              <a:rPr lang="fr-BE" dirty="0"/>
              <a:t> by </a:t>
            </a:r>
            <a:r>
              <a:rPr lang="fr-BE" dirty="0" err="1"/>
              <a:t>anybody</a:t>
            </a:r>
            <a:r>
              <a:rPr lang="fr-BE" dirty="0"/>
              <a:t> (documentation).</a:t>
            </a:r>
          </a:p>
          <a:p>
            <a:r>
              <a:rPr lang="fr-BE" dirty="0" err="1"/>
              <a:t>Generalization</a:t>
            </a:r>
            <a:r>
              <a:rPr lang="fr-BE" dirty="0"/>
              <a:t>: Usable in </a:t>
            </a:r>
            <a:r>
              <a:rPr lang="fr-BE" dirty="0" err="1"/>
              <a:t>many</a:t>
            </a:r>
            <a:r>
              <a:rPr lang="fr-BE" dirty="0"/>
              <a:t> operating </a:t>
            </a:r>
            <a:r>
              <a:rPr lang="fr-BE" dirty="0" err="1"/>
              <a:t>environments</a:t>
            </a:r>
            <a:r>
              <a:rPr lang="fr-BE" dirty="0"/>
              <a:t>, for </a:t>
            </a:r>
            <a:r>
              <a:rPr lang="fr-BE" dirty="0" err="1"/>
              <a:t>many</a:t>
            </a:r>
            <a:r>
              <a:rPr lang="fr-BE" dirty="0"/>
              <a:t> sets of data.</a:t>
            </a:r>
          </a:p>
          <a:p>
            <a:endParaRPr lang="fr-BE" dirty="0"/>
          </a:p>
          <a:p>
            <a:r>
              <a:rPr lang="fr-BE" b="1" dirty="0"/>
              <a:t>A </a:t>
            </a:r>
            <a:r>
              <a:rPr lang="fr-BE" b="1" dirty="0" err="1"/>
              <a:t>programming</a:t>
            </a:r>
            <a:r>
              <a:rPr lang="fr-BE" b="1" dirty="0"/>
              <a:t> system (right):</a:t>
            </a:r>
          </a:p>
          <a:p>
            <a:r>
              <a:rPr lang="fr-BE" dirty="0"/>
              <a:t>A collection of </a:t>
            </a:r>
            <a:r>
              <a:rPr lang="fr-BE" dirty="0" err="1"/>
              <a:t>interacting</a:t>
            </a:r>
            <a:r>
              <a:rPr lang="fr-BE" dirty="0"/>
              <a:t> modules</a:t>
            </a:r>
          </a:p>
          <a:p>
            <a:r>
              <a:rPr lang="fr-BE" dirty="0"/>
              <a:t>Use </a:t>
            </a:r>
            <a:r>
              <a:rPr lang="fr-BE" dirty="0" err="1"/>
              <a:t>only</a:t>
            </a:r>
            <a:r>
              <a:rPr lang="fr-BE" dirty="0"/>
              <a:t> a </a:t>
            </a:r>
            <a:r>
              <a:rPr lang="fr-BE" dirty="0" err="1"/>
              <a:t>prescribed</a:t>
            </a:r>
            <a:r>
              <a:rPr lang="fr-BE" dirty="0"/>
              <a:t> </a:t>
            </a:r>
            <a:r>
              <a:rPr lang="fr-BE" dirty="0" err="1"/>
              <a:t>amount</a:t>
            </a:r>
            <a:r>
              <a:rPr lang="fr-BE" dirty="0"/>
              <a:t> of memory &amp; time.</a:t>
            </a:r>
          </a:p>
          <a:p>
            <a:r>
              <a:rPr lang="fr-BE" dirty="0" err="1"/>
              <a:t>Testing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 components, </a:t>
            </a:r>
            <a:r>
              <a:rPr lang="fr-BE" dirty="0" err="1"/>
              <a:t>with</a:t>
            </a:r>
            <a:r>
              <a:rPr lang="fr-BE" dirty="0"/>
              <a:t> all possible inputs/outputs</a:t>
            </a:r>
          </a:p>
          <a:p>
            <a:endParaRPr lang="fr-BE" dirty="0"/>
          </a:p>
          <a:p>
            <a:r>
              <a:rPr lang="fr-BE" b="1" dirty="0" err="1"/>
              <a:t>Woes</a:t>
            </a:r>
            <a:r>
              <a:rPr lang="fr-BE" b="1" dirty="0"/>
              <a:t> of the </a:t>
            </a:r>
            <a:r>
              <a:rPr lang="fr-BE" b="1" dirty="0" err="1"/>
              <a:t>craft</a:t>
            </a:r>
            <a:r>
              <a:rPr lang="fr-BE" dirty="0"/>
              <a:t>:</a:t>
            </a:r>
          </a:p>
          <a:p>
            <a:r>
              <a:rPr lang="fr-BE" b="1" dirty="0" err="1"/>
              <a:t>Integration</a:t>
            </a:r>
            <a:r>
              <a:rPr lang="fr-BE" dirty="0"/>
              <a:t>: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done</a:t>
            </a:r>
            <a:r>
              <a:rPr lang="fr-BE" dirty="0"/>
              <a:t> by </a:t>
            </a:r>
            <a:r>
              <a:rPr lang="fr-BE" dirty="0" err="1"/>
              <a:t>others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maldesigned</a:t>
            </a:r>
            <a:r>
              <a:rPr lang="fr-BE" dirty="0"/>
              <a:t>, not </a:t>
            </a:r>
            <a:r>
              <a:rPr lang="fr-BE" dirty="0" err="1"/>
              <a:t>tested</a:t>
            </a:r>
            <a:r>
              <a:rPr lang="fr-BE" dirty="0"/>
              <a:t> and </a:t>
            </a:r>
            <a:r>
              <a:rPr lang="fr-BE" dirty="0" err="1"/>
              <a:t>poorly</a:t>
            </a:r>
            <a:r>
              <a:rPr lang="fr-BE" dirty="0"/>
              <a:t> </a:t>
            </a:r>
            <a:r>
              <a:rPr lang="fr-BE" dirty="0" err="1"/>
              <a:t>documented</a:t>
            </a:r>
            <a:r>
              <a:rPr lang="fr-BE" dirty="0"/>
              <a:t>.</a:t>
            </a:r>
          </a:p>
          <a:p>
            <a:r>
              <a:rPr lang="fr-BE" b="1" dirty="0" err="1"/>
              <a:t>Debugging</a:t>
            </a:r>
            <a:r>
              <a:rPr lang="fr-BE" dirty="0"/>
              <a:t>: The first bug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</a:t>
            </a:r>
            <a:r>
              <a:rPr lang="fr-BE" dirty="0" err="1"/>
              <a:t>easier</a:t>
            </a:r>
            <a:r>
              <a:rPr lang="fr-BE" dirty="0"/>
              <a:t> to </a:t>
            </a:r>
            <a:r>
              <a:rPr lang="fr-BE" dirty="0" err="1"/>
              <a:t>find</a:t>
            </a:r>
            <a:r>
              <a:rPr lang="fr-BE" dirty="0"/>
              <a:t> &amp; fix </a:t>
            </a:r>
            <a:r>
              <a:rPr lang="fr-BE" dirty="0" err="1"/>
              <a:t>compared</a:t>
            </a:r>
            <a:r>
              <a:rPr lang="fr-BE" dirty="0"/>
              <a:t> to the last one(s).</a:t>
            </a:r>
          </a:p>
          <a:p>
            <a:r>
              <a:rPr lang="fr-BE" b="1" dirty="0" err="1"/>
              <a:t>Obsolete</a:t>
            </a:r>
            <a:r>
              <a:rPr lang="fr-BE" dirty="0"/>
              <a:t>: The moment a design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freezed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becomes</a:t>
            </a:r>
            <a:r>
              <a:rPr lang="fr-BE" dirty="0"/>
              <a:t> </a:t>
            </a:r>
            <a:r>
              <a:rPr lang="fr-BE" dirty="0" err="1"/>
              <a:t>obselete</a:t>
            </a:r>
            <a:r>
              <a:rPr lang="fr-BE" dirty="0"/>
              <a:t>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7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Training</a:t>
            </a:r>
            <a:r>
              <a:rPr lang="fr-BE" dirty="0"/>
              <a:t>:</a:t>
            </a:r>
          </a:p>
          <a:p>
            <a:r>
              <a:rPr lang="fr-BE" dirty="0"/>
              <a:t>Is </a:t>
            </a:r>
            <a:r>
              <a:rPr lang="fr-BE" dirty="0" err="1"/>
              <a:t>lineair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b="1" dirty="0"/>
              <a:t>Intercommunication</a:t>
            </a:r>
          </a:p>
          <a:p>
            <a:r>
              <a:rPr lang="fr-BE" dirty="0"/>
              <a:t>The </a:t>
            </a:r>
            <a:r>
              <a:rPr lang="fr-BE" dirty="0" err="1"/>
              <a:t>work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sequential</a:t>
            </a:r>
            <a:r>
              <a:rPr lang="fr-BE" dirty="0"/>
              <a:t> (9 </a:t>
            </a:r>
            <a:r>
              <a:rPr lang="fr-BE" dirty="0" err="1"/>
              <a:t>mothers</a:t>
            </a:r>
            <a:r>
              <a:rPr lang="fr-BE" dirty="0"/>
              <a:t> one baby in a </a:t>
            </a:r>
            <a:r>
              <a:rPr lang="fr-BE" dirty="0" err="1"/>
              <a:t>month</a:t>
            </a:r>
            <a:r>
              <a:rPr lang="fr-BE" dirty="0"/>
              <a:t>)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5436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Rule of </a:t>
            </a:r>
            <a:r>
              <a:rPr lang="fr-BE" b="1" dirty="0" err="1"/>
              <a:t>thumb</a:t>
            </a:r>
            <a:r>
              <a:rPr lang="fr-BE" b="1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smallest</a:t>
            </a:r>
            <a:r>
              <a:rPr lang="fr-BE" dirty="0"/>
              <a:t> part, </a:t>
            </a:r>
            <a:r>
              <a:rPr lang="fr-BE" dirty="0" err="1"/>
              <a:t>coding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the </a:t>
            </a:r>
            <a:r>
              <a:rPr lang="fr-BE" dirty="0" err="1"/>
              <a:t>easiest</a:t>
            </a:r>
            <a:r>
              <a:rPr lang="fr-BE" dirty="0"/>
              <a:t> to </a:t>
            </a:r>
            <a:r>
              <a:rPr lang="fr-BE" dirty="0" err="1"/>
              <a:t>estimate</a:t>
            </a:r>
            <a:endParaRPr lang="fr-BE" dirty="0"/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150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Because</a:t>
            </a:r>
            <a:endParaRPr lang="fr-BE" b="1" dirty="0"/>
          </a:p>
          <a:p>
            <a:r>
              <a:rPr lang="fr-BE" dirty="0"/>
              <a:t>The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lineair</a:t>
            </a:r>
            <a:r>
              <a:rPr lang="fr-BE" dirty="0"/>
              <a:t> training of the new </a:t>
            </a:r>
            <a:r>
              <a:rPr lang="fr-BE" dirty="0" err="1"/>
              <a:t>workers</a:t>
            </a:r>
            <a:endParaRPr lang="fr-BE" dirty="0"/>
          </a:p>
          <a:p>
            <a:r>
              <a:rPr lang="fr-BE" dirty="0"/>
              <a:t>The </a:t>
            </a:r>
            <a:r>
              <a:rPr lang="fr-BE" dirty="0" err="1"/>
              <a:t>additional</a:t>
            </a:r>
            <a:r>
              <a:rPr lang="fr-BE" dirty="0"/>
              <a:t> inter communications </a:t>
            </a:r>
            <a:r>
              <a:rPr lang="fr-BE" dirty="0" err="1"/>
              <a:t>required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b="1" dirty="0"/>
              <a:t>20 </a:t>
            </a:r>
            <a:r>
              <a:rPr lang="fr-BE" b="1" dirty="0" err="1"/>
              <a:t>year</a:t>
            </a:r>
            <a:r>
              <a:rPr lang="fr-BE" b="1" dirty="0"/>
              <a:t> </a:t>
            </a:r>
            <a:r>
              <a:rPr lang="fr-BE" b="1" dirty="0" err="1"/>
              <a:t>anniversary</a:t>
            </a:r>
            <a:r>
              <a:rPr lang="fr-B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Adding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manpower</a:t>
            </a:r>
            <a:r>
              <a:rPr lang="fr-BE" dirty="0"/>
              <a:t> </a:t>
            </a:r>
            <a:r>
              <a:rPr lang="fr-BE" dirty="0" err="1"/>
              <a:t>early</a:t>
            </a:r>
            <a:r>
              <a:rPr lang="fr-BE" dirty="0"/>
              <a:t> on the </a:t>
            </a:r>
            <a:r>
              <a:rPr lang="fr-BE" dirty="0" err="1"/>
              <a:t>project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much</a:t>
            </a:r>
            <a:r>
              <a:rPr lang="fr-BE" dirty="0"/>
              <a:t> </a:t>
            </a:r>
            <a:r>
              <a:rPr lang="fr-BE" dirty="0" err="1"/>
              <a:t>preferred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Adding</a:t>
            </a:r>
            <a:r>
              <a:rPr lang="fr-BE" dirty="0"/>
              <a:t> </a:t>
            </a:r>
            <a:r>
              <a:rPr lang="fr-BE" dirty="0" err="1"/>
              <a:t>manpower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increases</a:t>
            </a:r>
            <a:r>
              <a:rPr lang="fr-BE" dirty="0"/>
              <a:t> the </a:t>
            </a:r>
            <a:r>
              <a:rPr lang="fr-BE" dirty="0" err="1"/>
              <a:t>cost</a:t>
            </a:r>
            <a:r>
              <a:rPr lang="fr-BE" dirty="0"/>
              <a:t> but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make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later</a:t>
            </a: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r>
              <a:rPr lang="fr-BE" b="1" dirty="0" err="1"/>
              <a:t>Adrenaline</a:t>
            </a:r>
            <a:r>
              <a:rPr lang="fr-BE" b="1" dirty="0"/>
              <a:t> Junkies &amp; Template Zombies</a:t>
            </a:r>
            <a:r>
              <a:rPr lang="fr-BE" dirty="0"/>
              <a:t>:</a:t>
            </a:r>
          </a:p>
          <a:p>
            <a:r>
              <a:rPr lang="fr-BE" dirty="0"/>
              <a:t>Time </a:t>
            </a:r>
            <a:r>
              <a:rPr lang="fr-BE" dirty="0" err="1"/>
              <a:t>removes</a:t>
            </a:r>
            <a:r>
              <a:rPr lang="fr-BE" dirty="0"/>
              <a:t> </a:t>
            </a:r>
            <a:r>
              <a:rPr lang="fr-BE" dirty="0" err="1"/>
              <a:t>cards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hand.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58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Ovid</a:t>
            </a:r>
            <a:r>
              <a:rPr lang="fr-BE" dirty="0"/>
              <a:t>: </a:t>
            </a:r>
            <a:r>
              <a:rPr lang="fr-BE" dirty="0" err="1"/>
              <a:t>Publius</a:t>
            </a:r>
            <a:r>
              <a:rPr lang="fr-BE" dirty="0"/>
              <a:t> </a:t>
            </a:r>
            <a:r>
              <a:rPr lang="fr-BE" dirty="0" err="1"/>
              <a:t>Ovidius</a:t>
            </a:r>
            <a:r>
              <a:rPr lang="fr-BE" dirty="0"/>
              <a:t> </a:t>
            </a:r>
            <a:r>
              <a:rPr lang="fr-BE" dirty="0" err="1"/>
              <a:t>Naso</a:t>
            </a:r>
            <a:r>
              <a:rPr lang="fr-BE" dirty="0"/>
              <a:t> (Roman,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21 March 43 BC – 17/18 AD)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Perfection is achieved, not when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there is nothing more to add, but when there is nothing left to take away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-- Antoine de Saint-Exupery.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b="1" i="0" dirty="0" err="1">
                <a:solidFill>
                  <a:srgbClr val="202124"/>
                </a:solidFill>
                <a:effectLst/>
                <a:latin typeface="Google Sans"/>
              </a:rPr>
              <a:t>Zawinski's</a:t>
            </a:r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 Law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:</a:t>
            </a:r>
          </a:p>
          <a:p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Zawinski's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Law of Software Envelopment, states that:</a:t>
            </a:r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Every program attempts to expand until it can read mail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Those programs which cannot so expand are replaced by ones which can.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661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Feature</a:t>
            </a:r>
            <a:r>
              <a:rPr lang="fr-BE" dirty="0"/>
              <a:t> </a:t>
            </a:r>
            <a:r>
              <a:rPr lang="fr-BE" dirty="0" err="1"/>
              <a:t>creep</a:t>
            </a:r>
            <a:endParaRPr lang="fr-BE" dirty="0"/>
          </a:p>
          <a:p>
            <a:r>
              <a:rPr lang="fr-BE" dirty="0"/>
              <a:t>Gold-</a:t>
            </a:r>
            <a:r>
              <a:rPr lang="fr-BE" dirty="0" err="1"/>
              <a:t>plating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4DA6-36F6-4D3C-BD37-DC3C514994FA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781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38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5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0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3.svg"/><Relationship Id="rId5" Type="http://schemas.openxmlformats.org/officeDocument/2006/relationships/image" Target="../media/image17.sv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0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3.svg"/><Relationship Id="rId5" Type="http://schemas.openxmlformats.org/officeDocument/2006/relationships/image" Target="../media/image17.sv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17.sv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17.sv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3.svg"/><Relationship Id="rId4" Type="http://schemas.openxmlformats.org/officeDocument/2006/relationships/image" Target="../media/image17.sv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38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38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38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38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38.jpe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22.svg"/><Relationship Id="rId10" Type="http://schemas.openxmlformats.org/officeDocument/2006/relationships/image" Target="../media/image3.sv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5" Type="http://schemas.openxmlformats.org/officeDocument/2006/relationships/image" Target="../media/image38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5.sv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1.svg"/><Relationship Id="rId10" Type="http://schemas.openxmlformats.org/officeDocument/2006/relationships/image" Target="../media/image49.jpeg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45.svg"/><Relationship Id="rId9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e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5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9.svg"/><Relationship Id="rId4" Type="http://schemas.openxmlformats.org/officeDocument/2006/relationships/image" Target="../media/image57.sv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8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6.jpe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6.jpe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6.jpe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07807" y="6228598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Mythical Man-Month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0C1C4B-9B7E-01A2-E22B-E36C863B5562}"/>
              </a:ext>
            </a:extLst>
          </p:cNvPr>
          <p:cNvSpPr/>
          <p:nvPr/>
        </p:nvSpPr>
        <p:spPr>
          <a:xfrm>
            <a:off x="14568971" y="9478386"/>
            <a:ext cx="3378031" cy="643205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TechEvent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232571" y="9389364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B35C5-4378-5506-19A3-9CFD9FEDC8AC}"/>
              </a:ext>
            </a:extLst>
          </p:cNvPr>
          <p:cNvSpPr txBox="1"/>
          <p:nvPr/>
        </p:nvSpPr>
        <p:spPr>
          <a:xfrm>
            <a:off x="2907807" y="4601512"/>
            <a:ext cx="1419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everybody quotes it, some people read it, and a few people go by 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Mythical Man-Month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Technology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Project 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Overall Strategy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Way of 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Intercommunication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 (n-1) / 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3 workers == 3x 2 workers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4 workers == 6x 2 workers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6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9" y="1136489"/>
            <a:ext cx="10172794" cy="1131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The Mythical Man-Month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204508" y="2575134"/>
            <a:ext cx="985389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Communication effort is great and quickly dominates the decrease in individual task time brought by partitioning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Time spent -- rule of thumb: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1/3 planning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1/6 coding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1/4 component &amp; early system testing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1/4 system test, with all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63908E-6DAB-6461-76BE-60B38F4B27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5218" y="1231360"/>
            <a:ext cx="7878274" cy="85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28600" y="3254430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Brooks’s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Law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61026" y="4445678"/>
            <a:ext cx="17798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Adding manpower to a </a:t>
            </a:r>
            <a:r>
              <a:rPr lang="en-US" sz="6000" b="1" dirty="0">
                <a:solidFill>
                  <a:schemeClr val="bg1"/>
                </a:solidFill>
              </a:rPr>
              <a:t>late</a:t>
            </a:r>
            <a:r>
              <a:rPr lang="en-US" sz="6000" dirty="0">
                <a:solidFill>
                  <a:schemeClr val="bg1"/>
                </a:solidFill>
              </a:rPr>
              <a:t> project makes it later</a:t>
            </a:r>
          </a:p>
        </p:txBody>
      </p:sp>
    </p:spTree>
    <p:extLst>
      <p:ext uri="{BB962C8B-B14F-4D97-AF65-F5344CB8AC3E}">
        <p14:creationId xmlns:p14="http://schemas.microsoft.com/office/powerpoint/2010/main" val="151119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64805" y="1374488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Brooks’s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Law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" name="Picture 4" descr="A Synopsis on Mythical Man Month">
            <a:extLst>
              <a:ext uri="{FF2B5EF4-FFF2-40B4-BE49-F238E27FC236}">
                <a16:creationId xmlns:a16="http://schemas.microsoft.com/office/drawing/2014/main" id="{76DAB550-836A-FE05-9318-7B8FD892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12" y="2904158"/>
            <a:ext cx="16857783" cy="52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99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Second-System Effect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0" y="2384795"/>
            <a:ext cx="175124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Adde parvum parvo magnus </a:t>
            </a:r>
            <a:r>
              <a:rPr lang="en-US" sz="4400" dirty="0" err="1">
                <a:solidFill>
                  <a:schemeClr val="bg1"/>
                </a:solidFill>
              </a:rPr>
              <a:t>acervus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erit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(add little to little and there will be a big pile)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-- Ovid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Second-System Effect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0" y="2384795"/>
            <a:ext cx="175124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tendency of small, elegant, and successful systems to be succeeded by over-engineered, bloated systems, due to inflated expectations and overconfidence</a:t>
            </a:r>
          </a:p>
        </p:txBody>
      </p:sp>
    </p:spTree>
    <p:extLst>
      <p:ext uri="{BB962C8B-B14F-4D97-AF65-F5344CB8AC3E}">
        <p14:creationId xmlns:p14="http://schemas.microsoft.com/office/powerpoint/2010/main" val="492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Second-System Effect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0" y="2384795"/>
            <a:ext cx="1751249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Self-Discipline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An architect’s first work is apt to be spare and clean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During design frills and embellishments occur to him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Stored for “next time”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Once the system is finished, the architect is ready for his second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This is the most dangerous system a man ever designs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general tendency is to over-design</a:t>
            </a:r>
          </a:p>
        </p:txBody>
      </p:sp>
    </p:spTree>
    <p:extLst>
      <p:ext uri="{BB962C8B-B14F-4D97-AF65-F5344CB8AC3E}">
        <p14:creationId xmlns:p14="http://schemas.microsoft.com/office/powerpoint/2010/main" val="161484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Second-System Effect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0" y="2384795"/>
            <a:ext cx="1751249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</a:rPr>
              <a:t>Featuritis</a:t>
            </a:r>
            <a:r>
              <a:rPr lang="en-US" sz="4400" dirty="0">
                <a:solidFill>
                  <a:schemeClr val="bg1"/>
                </a:solidFill>
              </a:rPr>
              <a:t>: avoid overloading a system with features of marginal utility, at the expense of performance and even of ease of use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Define the user set</a:t>
            </a:r>
            <a:endParaRPr lang="en-US" sz="44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Who are they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they need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they think they need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they want</a:t>
            </a:r>
          </a:p>
        </p:txBody>
      </p:sp>
    </p:spTree>
    <p:extLst>
      <p:ext uri="{BB962C8B-B14F-4D97-AF65-F5344CB8AC3E}">
        <p14:creationId xmlns:p14="http://schemas.microsoft.com/office/powerpoint/2010/main" val="283007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Second-System Effect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4981958"/>
            <a:ext cx="17512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Insist on a senior architect that has at least two systems under his belt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CC88C-CAF3-A82D-EC7E-1EDD7AAEB27B}"/>
              </a:ext>
            </a:extLst>
          </p:cNvPr>
          <p:cNvSpPr txBox="1"/>
          <p:nvPr/>
        </p:nvSpPr>
        <p:spPr>
          <a:xfrm>
            <a:off x="261191" y="2356311"/>
            <a:ext cx="17512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How to avoid?</a:t>
            </a:r>
          </a:p>
        </p:txBody>
      </p:sp>
    </p:spTree>
    <p:extLst>
      <p:ext uri="{BB962C8B-B14F-4D97-AF65-F5344CB8AC3E}">
        <p14:creationId xmlns:p14="http://schemas.microsoft.com/office/powerpoint/2010/main" val="786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95073" y="1280738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98899" y="2466280"/>
            <a:ext cx="17798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Essence and Accident in Software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F5DEF-0787-4010-320F-802096537DB6}"/>
              </a:ext>
            </a:extLst>
          </p:cNvPr>
          <p:cNvSpPr txBox="1"/>
          <p:nvPr/>
        </p:nvSpPr>
        <p:spPr>
          <a:xfrm>
            <a:off x="196986" y="4497798"/>
            <a:ext cx="17798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solidFill>
                  <a:schemeClr val="bg1"/>
                </a:solidFill>
              </a:rPr>
              <a:t>There is no single development, in either technology or management technique, which by itself promises even one order-of-magnitude improvement within a decade in productivity, in reliability, in simplicity</a:t>
            </a:r>
          </a:p>
        </p:txBody>
      </p:sp>
    </p:spTree>
    <p:extLst>
      <p:ext uri="{BB962C8B-B14F-4D97-AF65-F5344CB8AC3E}">
        <p14:creationId xmlns:p14="http://schemas.microsoft.com/office/powerpoint/2010/main" val="13532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Essays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Tar Pit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Mythical Man-Month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Second-System Effect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Silver Bullet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“Honorable mentions”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Other resources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95073" y="1280738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98899" y="2466280"/>
            <a:ext cx="1779837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Like the monsters of folklore transform from the familiar into horror, the (non-technical) project manager sees a straightforward project becoming a monster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Missed schedules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Blown budgets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Flawed products</a:t>
            </a:r>
          </a:p>
        </p:txBody>
      </p:sp>
    </p:spTree>
    <p:extLst>
      <p:ext uri="{BB962C8B-B14F-4D97-AF65-F5344CB8AC3E}">
        <p14:creationId xmlns:p14="http://schemas.microsoft.com/office/powerpoint/2010/main" val="249371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95073" y="1280738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99937" y="2516941"/>
            <a:ext cx="177983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Essential complexity</a:t>
            </a:r>
            <a:r>
              <a:rPr lang="en-US" sz="6000" dirty="0">
                <a:solidFill>
                  <a:schemeClr val="bg1"/>
                </a:solidFill>
              </a:rPr>
              <a:t>: difficulties inherent to the nature of the software. 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b="1" dirty="0">
                <a:solidFill>
                  <a:schemeClr val="bg1"/>
                </a:solidFill>
              </a:rPr>
              <a:t>Accidental complexity</a:t>
            </a:r>
            <a:r>
              <a:rPr lang="en-US" sz="6000" dirty="0">
                <a:solidFill>
                  <a:schemeClr val="bg1"/>
                </a:solidFill>
              </a:rPr>
              <a:t>: unintentional challenges created by the developers themselves</a:t>
            </a:r>
          </a:p>
        </p:txBody>
      </p:sp>
    </p:spTree>
    <p:extLst>
      <p:ext uri="{BB962C8B-B14F-4D97-AF65-F5344CB8AC3E}">
        <p14:creationId xmlns:p14="http://schemas.microsoft.com/office/powerpoint/2010/main" val="37976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95073" y="1280738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99937" y="2516941"/>
            <a:ext cx="1779837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Past Breakthroughs solved Accidental Complexities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High-level languages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Object Oriented Programming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“Automatic” programming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Artificial Intelligence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Environment &amp; tools</a:t>
            </a:r>
          </a:p>
        </p:txBody>
      </p:sp>
    </p:spTree>
    <p:extLst>
      <p:ext uri="{BB962C8B-B14F-4D97-AF65-F5344CB8AC3E}">
        <p14:creationId xmlns:p14="http://schemas.microsoft.com/office/powerpoint/2010/main" val="22668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95073" y="888915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35679" y="1870814"/>
            <a:ext cx="1820045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 wary of marketeers promising an order of magnitude improvement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constructing what can be bought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Rapid prototyping as part of planned iteration for establishing software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Grow software organically: adding features as they are run, used and tested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Identify and develop the great conceptual designers of the rising generation</a:t>
            </a:r>
          </a:p>
        </p:txBody>
      </p:sp>
    </p:spTree>
    <p:extLst>
      <p:ext uri="{BB962C8B-B14F-4D97-AF65-F5344CB8AC3E}">
        <p14:creationId xmlns:p14="http://schemas.microsoft.com/office/powerpoint/2010/main" val="25576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95073" y="1280738"/>
            <a:ext cx="176022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15630" y="4494059"/>
            <a:ext cx="17798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tar pit of software engineering will continue to be sticky for a long time to come</a:t>
            </a:r>
          </a:p>
        </p:txBody>
      </p:sp>
    </p:spTree>
    <p:extLst>
      <p:ext uri="{BB962C8B-B14F-4D97-AF65-F5344CB8AC3E}">
        <p14:creationId xmlns:p14="http://schemas.microsoft.com/office/powerpoint/2010/main" val="211450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335787" y="413059"/>
            <a:ext cx="1196303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Other Essays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Picture 2" descr="The Mythical Man-Month strikes again! – ProgrammerHumor.io">
            <a:extLst>
              <a:ext uri="{FF2B5EF4-FFF2-40B4-BE49-F238E27FC236}">
                <a16:creationId xmlns:a16="http://schemas.microsoft.com/office/drawing/2014/main" id="{8A9CFFED-C5B8-7B10-44C9-20D92571A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90" y="1641784"/>
            <a:ext cx="8545353" cy="85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Surgical Team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2431325"/>
            <a:ext cx="1584350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Managers prefer a small, sharp team of first-class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VS brute forcing a solution with a large, and thus mediocre,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Study </a:t>
            </a:r>
            <a:r>
              <a:rPr lang="en-US" sz="4400" dirty="0" err="1">
                <a:solidFill>
                  <a:schemeClr val="bg1"/>
                </a:solidFill>
              </a:rPr>
              <a:t>Sackman</a:t>
            </a:r>
            <a:r>
              <a:rPr lang="en-US" sz="4400" dirty="0">
                <a:solidFill>
                  <a:schemeClr val="bg1"/>
                </a:solidFill>
              </a:rPr>
              <a:t>, Erikson, and Grant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10x difference on productivity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5x difference on speed &amp; space usage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correlation between performance &amp; experience (?)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But how to build really large systems?</a:t>
            </a:r>
          </a:p>
        </p:txBody>
      </p:sp>
    </p:spTree>
    <p:extLst>
      <p:ext uri="{BB962C8B-B14F-4D97-AF65-F5344CB8AC3E}">
        <p14:creationId xmlns:p14="http://schemas.microsoft.com/office/powerpoint/2010/main" val="156838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634607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Plan to Throw One Away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07417" y="2899935"/>
            <a:ext cx="11683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 first system built is rarely usable: too slow, too big, too hard to use, or all three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26972-1048-BCCC-D16D-3955E67599CD}"/>
              </a:ext>
            </a:extLst>
          </p:cNvPr>
          <p:cNvSpPr txBox="1"/>
          <p:nvPr/>
        </p:nvSpPr>
        <p:spPr>
          <a:xfrm>
            <a:off x="343578" y="4674138"/>
            <a:ext cx="177225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Discard and redesign may be done in one lump, or piece-by-piece but it will be done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Actual need and users’ perception of that need will change as programs are built, tested, and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Valid changes in objectives, (and development strategies) are inevitable, and it’s better to be prepared for them than to assume they will not come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20YA: Too simplistic. Do NOT throw one away but build iteratively!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B61BB-0A92-BF93-8802-B648C2236A59}"/>
              </a:ext>
            </a:extLst>
          </p:cNvPr>
          <p:cNvSpPr txBox="1"/>
          <p:nvPr/>
        </p:nvSpPr>
        <p:spPr>
          <a:xfrm>
            <a:off x="343578" y="1434542"/>
            <a:ext cx="11683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you will, anyhow</a:t>
            </a:r>
          </a:p>
        </p:txBody>
      </p:sp>
    </p:spTree>
    <p:extLst>
      <p:ext uri="{BB962C8B-B14F-4D97-AF65-F5344CB8AC3E}">
        <p14:creationId xmlns:p14="http://schemas.microsoft.com/office/powerpoint/2010/main" val="398719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Two Steps Forward</a:t>
            </a:r>
            <a:br>
              <a:rPr lang="en-US" sz="8069" dirty="0">
                <a:solidFill>
                  <a:srgbClr val="E8870A"/>
                </a:solidFill>
                <a:latin typeface="Open Sans Bold"/>
              </a:rPr>
            </a:b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One Step Back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68461" y="3154834"/>
            <a:ext cx="1735107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Maintenance is typically 40% or more of the total development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Fixing a bug has a 20 to 50% chance of introducing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After each fix, one must run the entire bank of test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Add methods of eliminating or at least illuminating side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System Entropy rises over its lifetime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Repairs tend to destroy structure</a:t>
            </a:r>
          </a:p>
        </p:txBody>
      </p:sp>
    </p:spTree>
    <p:extLst>
      <p:ext uri="{BB962C8B-B14F-4D97-AF65-F5344CB8AC3E}">
        <p14:creationId xmlns:p14="http://schemas.microsoft.com/office/powerpoint/2010/main" val="24404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Hatching a Catastrophe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8937" y="3354902"/>
            <a:ext cx="173510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… One day at a time.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Typically not calamities but day-to-day slippage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other piece is late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Have a schedule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With concrete, specific, measurable events, sharply defined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39B37-1A14-0A14-06C1-3CA2A350E311}"/>
              </a:ext>
            </a:extLst>
          </p:cNvPr>
          <p:cNvSpPr txBox="1"/>
          <p:nvPr/>
        </p:nvSpPr>
        <p:spPr>
          <a:xfrm>
            <a:off x="715083" y="1449239"/>
            <a:ext cx="1735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How does a project get to be a year late?</a:t>
            </a:r>
          </a:p>
        </p:txBody>
      </p:sp>
    </p:spTree>
    <p:extLst>
      <p:ext uri="{BB962C8B-B14F-4D97-AF65-F5344CB8AC3E}">
        <p14:creationId xmlns:p14="http://schemas.microsoft.com/office/powerpoint/2010/main" val="33501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3216477" y="1136489"/>
            <a:ext cx="91279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48177" y="2438366"/>
            <a:ext cx="7585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Fred Brooks </a:t>
            </a:r>
            <a:r>
              <a:rPr lang="en-US" sz="3600" dirty="0">
                <a:solidFill>
                  <a:schemeClr val="bg1"/>
                </a:solidFill>
              </a:rPr>
              <a:t>(1931 </a:t>
            </a:r>
            <a:r>
              <a:rPr lang="en-US" sz="3600" dirty="0">
                <a:solidFill>
                  <a:schemeClr val="bg1"/>
                </a:solidFill>
                <a:sym typeface="Wingdings" panose="05000000000000000000" pitchFamily="2" charset="2"/>
              </a:rPr>
              <a:t> 2022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IBM, OS/360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1975, revised in 1995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14-18 essays on software engineering and project management</a:t>
            </a:r>
          </a:p>
        </p:txBody>
      </p:sp>
      <p:pic>
        <p:nvPicPr>
          <p:cNvPr id="2050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78D531E1-933C-9230-E49D-F9FED204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257" y="855800"/>
            <a:ext cx="5553568" cy="82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CCBBB4-F8D2-ADE7-95E0-9BC5C7F1F8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920" y="1182264"/>
            <a:ext cx="2695904" cy="34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2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762282" y="1611314"/>
            <a:ext cx="1773852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Tom DeMarco &amp; Timothy Lister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Peopleware</a:t>
            </a:r>
            <a:r>
              <a:rPr lang="en-US" sz="4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Productive Projects &amp; Teams</a:t>
            </a:r>
          </a:p>
          <a:p>
            <a:endParaRPr lang="en-US" sz="4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Waltzing with Bears</a:t>
            </a:r>
            <a:r>
              <a:rPr lang="en-US" sz="4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Managing Risk on Software Projects</a:t>
            </a:r>
          </a:p>
          <a:p>
            <a:endParaRPr lang="en-US" sz="4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Adrenaline Junkies and Template Zombies</a:t>
            </a:r>
            <a:r>
              <a:rPr lang="en-US" sz="4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Understanding Patterns of Project Behavior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954A42B9-1E34-1C39-0261-9E9E62ECAD22}"/>
              </a:ext>
            </a:extLst>
          </p:cNvPr>
          <p:cNvSpPr txBox="1"/>
          <p:nvPr/>
        </p:nvSpPr>
        <p:spPr>
          <a:xfrm>
            <a:off x="2743200" y="247664"/>
            <a:ext cx="1295399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Other 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5376646" y="1395667"/>
            <a:ext cx="7687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People are everything</a:t>
            </a:r>
            <a:endParaRPr lang="en-US" sz="4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954A42B9-1E34-1C39-0261-9E9E62ECAD22}"/>
              </a:ext>
            </a:extLst>
          </p:cNvPr>
          <p:cNvSpPr txBox="1"/>
          <p:nvPr/>
        </p:nvSpPr>
        <p:spPr>
          <a:xfrm>
            <a:off x="2743200" y="247664"/>
            <a:ext cx="1295399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Peopleware </a:t>
            </a:r>
            <a:r>
              <a:rPr lang="en-US" sz="5400" dirty="0">
                <a:solidFill>
                  <a:srgbClr val="E8870A"/>
                </a:solidFill>
                <a:latin typeface="Open Sans Bold"/>
              </a:rPr>
              <a:t>(1987)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01C38-60AB-EBD2-0AFC-E1F333D6A4C8}"/>
              </a:ext>
            </a:extLst>
          </p:cNvPr>
          <p:cNvSpPr txBox="1"/>
          <p:nvPr/>
        </p:nvSpPr>
        <p:spPr>
          <a:xfrm>
            <a:off x="4800600" y="2503663"/>
            <a:ext cx="9457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(Well, almost everything)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4EF0D-0C45-621D-EC7E-C344E301EA85}"/>
              </a:ext>
            </a:extLst>
          </p:cNvPr>
          <p:cNvSpPr txBox="1"/>
          <p:nvPr/>
        </p:nvSpPr>
        <p:spPr>
          <a:xfrm>
            <a:off x="516257" y="4666889"/>
            <a:ext cx="172554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major problems of our work are not so much technological as sociological in nature.</a:t>
            </a:r>
            <a:endParaRPr lang="en-US" sz="4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7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0" grpId="0" uiExpand="1" build="p"/>
      <p:bldP spid="11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8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381000" y="1136489"/>
            <a:ext cx="175260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Essays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2B21C0-2BA9-9B74-0811-851D3102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33" y="2671833"/>
            <a:ext cx="16267394" cy="57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1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6459" y="1138360"/>
            <a:ext cx="180350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(Software) Tar Pit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 descr="Brooks' law – Mythical Man-Month | Harish's Notebook - My notes... Lean,  Cybernetics, Quality &amp; Data Science.">
            <a:extLst>
              <a:ext uri="{FF2B5EF4-FFF2-40B4-BE49-F238E27FC236}">
                <a16:creationId xmlns:a16="http://schemas.microsoft.com/office/drawing/2014/main" id="{A599CB6F-9479-1786-73B2-3136B89EE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7" y="2781073"/>
            <a:ext cx="16526483" cy="632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F6CECB-6FB4-C15F-32B0-E7996E96E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13252"/>
            <a:ext cx="15011400" cy="98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7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Mythical Man-Month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Programmers are optimists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“This time it will surely run”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“I just found the last bug”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The assumption that “all will go well”</a:t>
            </a:r>
          </a:p>
        </p:txBody>
      </p:sp>
    </p:spTree>
    <p:extLst>
      <p:ext uri="{BB962C8B-B14F-4D97-AF65-F5344CB8AC3E}">
        <p14:creationId xmlns:p14="http://schemas.microsoft.com/office/powerpoint/2010/main" val="337135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Mythical Man-Month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Cost increases with the number of people per month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Progress may not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Man-Months as a unit for measuring the size of a job is a dangerous and deceptive myth</a:t>
            </a:r>
          </a:p>
        </p:txBody>
      </p:sp>
    </p:spTree>
    <p:extLst>
      <p:ext uri="{BB962C8B-B14F-4D97-AF65-F5344CB8AC3E}">
        <p14:creationId xmlns:p14="http://schemas.microsoft.com/office/powerpoint/2010/main" val="237435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Mythical Man-Month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People and months are interchangeable commodities only when a task can be partitioned among many workers with </a:t>
            </a:r>
            <a:r>
              <a:rPr lang="en-US" sz="6000" b="1" dirty="0">
                <a:solidFill>
                  <a:schemeClr val="bg1"/>
                </a:solidFill>
              </a:rPr>
              <a:t>no communication between them</a:t>
            </a:r>
            <a:r>
              <a:rPr lang="en-US" sz="6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69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1742</Words>
  <Application>Microsoft Office PowerPoint</Application>
  <PresentationFormat>Custom</PresentationFormat>
  <Paragraphs>272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Google Sans</vt:lpstr>
      <vt:lpstr>Fira Code</vt:lpstr>
      <vt:lpstr>Times New Roman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100</cp:revision>
  <dcterms:created xsi:type="dcterms:W3CDTF">2006-08-16T00:00:00Z</dcterms:created>
  <dcterms:modified xsi:type="dcterms:W3CDTF">2023-07-27T17:30:20Z</dcterms:modified>
  <dc:identifier>DAE4nIrG1s0</dc:identifier>
</cp:coreProperties>
</file>